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91" r:id="rId3"/>
    <p:sldId id="290" r:id="rId4"/>
    <p:sldId id="292" r:id="rId5"/>
    <p:sldId id="258" r:id="rId6"/>
    <p:sldId id="259" r:id="rId7"/>
    <p:sldId id="261" r:id="rId8"/>
    <p:sldId id="293" r:id="rId9"/>
    <p:sldId id="262" r:id="rId10"/>
    <p:sldId id="263" r:id="rId11"/>
    <p:sldId id="284" r:id="rId12"/>
    <p:sldId id="285" r:id="rId13"/>
    <p:sldId id="295" r:id="rId14"/>
    <p:sldId id="294" r:id="rId15"/>
    <p:sldId id="307" r:id="rId16"/>
    <p:sldId id="305" r:id="rId17"/>
    <p:sldId id="296" r:id="rId18"/>
    <p:sldId id="306" r:id="rId19"/>
    <p:sldId id="282" r:id="rId20"/>
    <p:sldId id="297" r:id="rId21"/>
    <p:sldId id="298" r:id="rId22"/>
    <p:sldId id="276" r:id="rId23"/>
    <p:sldId id="267" r:id="rId24"/>
    <p:sldId id="299" r:id="rId25"/>
    <p:sldId id="300" r:id="rId26"/>
    <p:sldId id="304" r:id="rId27"/>
    <p:sldId id="270" r:id="rId28"/>
    <p:sldId id="273" r:id="rId29"/>
    <p:sldId id="303" r:id="rId30"/>
    <p:sldId id="301" r:id="rId31"/>
    <p:sldId id="288" r:id="rId32"/>
    <p:sldId id="302" r:id="rId33"/>
    <p:sldId id="275" r:id="rId34"/>
    <p:sldId id="279" r:id="rId35"/>
    <p:sldId id="278" r:id="rId36"/>
    <p:sldId id="281" r:id="rId37"/>
    <p:sldId id="280" r:id="rId38"/>
    <p:sldId id="289" r:id="rId39"/>
    <p:sldId id="260" r:id="rId40"/>
    <p:sldId id="264" r:id="rId41"/>
    <p:sldId id="265" r:id="rId42"/>
    <p:sldId id="266" r:id="rId43"/>
    <p:sldId id="268" r:id="rId44"/>
    <p:sldId id="283" r:id="rId45"/>
    <p:sldId id="271" r:id="rId46"/>
    <p:sldId id="272" r:id="rId47"/>
    <p:sldId id="269" r:id="rId48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9" autoAdjust="0"/>
    <p:restoredTop sz="90967"/>
  </p:normalViewPr>
  <p:slideViewPr>
    <p:cSldViewPr>
      <p:cViewPr varScale="1">
        <p:scale>
          <a:sx n="177" d="100"/>
          <a:sy n="177" d="100"/>
        </p:scale>
        <p:origin x="192" y="360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14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33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61EB85-E100-0A46-85E2-DB1C0B4B24E9}" type="slidenum">
              <a:rPr lang="en-US"/>
              <a:pPr/>
              <a:t>37</a:t>
            </a:fld>
            <a:endParaRPr lang="en-US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6025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9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ccnbook.colorado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0525" y="1495425"/>
            <a:ext cx="9067800" cy="1620839"/>
          </a:xfrm>
        </p:spPr>
        <p:txBody>
          <a:bodyPr/>
          <a:lstStyle/>
          <a:p>
            <a:r>
              <a:rPr lang="en-US" sz="4000" dirty="0" smtClean="0"/>
              <a:t>Biologically-based Error Driven Learning </a:t>
            </a:r>
            <a:r>
              <a:rPr lang="en-US" sz="4000" dirty="0" smtClean="0"/>
              <a:t>for Deep</a:t>
            </a:r>
            <a:r>
              <a:rPr lang="en-US" sz="4000" smtClean="0"/>
              <a:t>, Bidirectional Vision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Randall C. O’Reilly</a:t>
            </a:r>
          </a:p>
          <a:p>
            <a:r>
              <a:rPr lang="en-US" dirty="0" smtClean="0"/>
              <a:t>University of Colorado Boulder</a:t>
            </a:r>
          </a:p>
          <a:p>
            <a:r>
              <a:rPr lang="en-US" dirty="0" err="1" smtClean="0"/>
              <a:t>eCortex</a:t>
            </a:r>
            <a:r>
              <a:rPr lang="en-US" dirty="0" smtClean="0"/>
              <a:t>, </a:t>
            </a:r>
            <a:r>
              <a:rPr lang="en-US" dirty="0" err="1" smtClean="0"/>
              <a:t>Inc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Object Recognition</a:t>
            </a:r>
            <a:br>
              <a:rPr lang="en-US" dirty="0" smtClean="0"/>
            </a:br>
            <a:r>
              <a:rPr lang="en-US" sz="2800" dirty="0"/>
              <a:t>(e.g., O’Reilly et al., 2013)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9" y="1724026"/>
            <a:ext cx="4998639" cy="5410200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876925" y="1724025"/>
            <a:ext cx="3352800" cy="906681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 smtClean="0"/>
              <a:t>100-way invariant object recognition</a:t>
            </a:r>
            <a:endParaRPr lang="en-US" sz="2800" dirty="0"/>
          </a:p>
        </p:txBody>
      </p:sp>
      <p:pic>
        <p:nvPicPr>
          <p:cNvPr id="7" name="Content Placeholder 7"/>
          <p:cNvPicPr>
            <a:picLocks noGrp="1"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780"/>
          <a:stretch/>
        </p:blipFill>
        <p:spPr bwMode="auto">
          <a:xfrm>
            <a:off x="5648325" y="3552825"/>
            <a:ext cx="3926312" cy="35998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974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</a:t>
            </a:r>
            <a:r>
              <a:rPr lang="en-US" dirty="0" err="1" smtClean="0"/>
              <a:t>Bidirectionality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Robust to Partial Occlusion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681"/>
          <a:stretch/>
        </p:blipFill>
        <p:spPr>
          <a:xfrm>
            <a:off x="771525" y="1952625"/>
            <a:ext cx="4114959" cy="2073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4238625"/>
            <a:ext cx="9001132" cy="2667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653" b="-545"/>
          <a:stretch/>
        </p:blipFill>
        <p:spPr>
          <a:xfrm>
            <a:off x="4962525" y="1952625"/>
            <a:ext cx="4312685" cy="21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9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Data</a:t>
            </a:r>
            <a:br>
              <a:rPr lang="en-US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Wyatte</a:t>
            </a:r>
            <a:r>
              <a:rPr lang="en-US" sz="2800" dirty="0" smtClean="0"/>
              <a:t> et al, 2012)</a:t>
            </a:r>
            <a:endParaRPr lang="en-US" sz="2800" dirty="0"/>
          </a:p>
        </p:txBody>
      </p:sp>
      <p:pic>
        <p:nvPicPr>
          <p:cNvPr id="5" name="Content Placeholder 4" descr="fig_results_subplot.pdf"/>
          <p:cNvPicPr>
            <a:picLocks noGrp="1" noChangeAspect="1"/>
          </p:cNvPicPr>
          <p:nvPr>
            <p:ph sz="quarter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541" b="-20541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 bwMode="auto">
          <a:xfrm>
            <a:off x="3695066" y="3025140"/>
            <a:ext cx="1311962" cy="30251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39" tIns="50372" rIns="100739" bIns="50372" numCol="1" rtlCol="0" anchor="t" anchorCtr="0" compatLnSpc="1">
            <a:prstTxWarp prst="textNoShape">
              <a:avLst/>
            </a:prstTxWarp>
          </a:bodyPr>
          <a:lstStyle/>
          <a:p>
            <a:pPr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4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Good News…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biologically plausible (according to me at least! :)</a:t>
            </a:r>
          </a:p>
          <a:p>
            <a:pPr lvl="1"/>
            <a:r>
              <a:rPr lang="en-US" dirty="0" smtClean="0"/>
              <a:t>Current deep </a:t>
            </a:r>
            <a:r>
              <a:rPr lang="en-US" dirty="0" err="1" smtClean="0"/>
              <a:t>backprop</a:t>
            </a:r>
            <a:r>
              <a:rPr lang="en-US" dirty="0" smtClean="0"/>
              <a:t> nets can plausibly claim to be capturing </a:t>
            </a:r>
            <a:r>
              <a:rPr lang="en-US" i="1" dirty="0" smtClean="0"/>
              <a:t>something</a:t>
            </a:r>
            <a:r>
              <a:rPr lang="en-US" dirty="0" smtClean="0"/>
              <a:t> about actual brain</a:t>
            </a:r>
          </a:p>
          <a:p>
            <a:pPr lvl="1"/>
            <a:r>
              <a:rPr lang="en-US" dirty="0" smtClean="0"/>
              <a:t>Recent mods e.g., </a:t>
            </a:r>
            <a:r>
              <a:rPr lang="en-US" dirty="0" err="1" smtClean="0"/>
              <a:t>ReLU</a:t>
            </a:r>
            <a:r>
              <a:rPr lang="en-US" dirty="0" smtClean="0"/>
              <a:t>, sparse coding are also biologically consistent</a:t>
            </a:r>
          </a:p>
          <a:p>
            <a:r>
              <a:rPr lang="en-US" dirty="0" smtClean="0"/>
              <a:t>Bidirectional / recurrent dynamics have functional benefits, and fit human data..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4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 smtClean="0"/>
              <a:t>The Bad News…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677" r="-386"/>
          <a:stretch/>
        </p:blipFill>
        <p:spPr>
          <a:xfrm>
            <a:off x="619126" y="1495426"/>
            <a:ext cx="3733799" cy="359644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619125" y="5305425"/>
            <a:ext cx="8915400" cy="90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Attractor nets don’t pull out individual elements from complex scenes, or rapidly shift (instead, get “stuck”)</a:t>
            </a:r>
          </a:p>
        </p:txBody>
      </p:sp>
    </p:spTree>
    <p:extLst>
      <p:ext uri="{BB962C8B-B14F-4D97-AF65-F5344CB8AC3E}">
        <p14:creationId xmlns:p14="http://schemas.microsoft.com/office/powerpoint/2010/main" val="9559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DeepLeabra</a:t>
            </a:r>
            <a:r>
              <a:rPr lang="en-US" dirty="0" smtClean="0"/>
              <a:t>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Top-down / bottom-up attentional dynamics: deep layers particularly important for top-down.</a:t>
            </a:r>
          </a:p>
          <a:p>
            <a:endParaRPr lang="en-US" dirty="0"/>
          </a:p>
          <a:p>
            <a:r>
              <a:rPr lang="en-US" dirty="0" smtClean="0"/>
              <a:t>Predictive learning based on t-1 context representations (SRN), also in deep layers.</a:t>
            </a:r>
          </a:p>
          <a:p>
            <a:endParaRPr lang="en-US" dirty="0"/>
          </a:p>
          <a:p>
            <a:r>
              <a:rPr lang="en-US" dirty="0" smtClean="0"/>
              <a:t>Thalamic relay cells (TRC) are substrate for local auto-encoder learning.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 smtClean="0"/>
              <a:t>DeepLeabra</a:t>
            </a:r>
            <a:r>
              <a:rPr lang="en-US" dirty="0" smtClean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45789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Dominates Feedback</a:t>
            </a:r>
            <a:endParaRPr lang="en-US" dirty="0"/>
          </a:p>
        </p:txBody>
      </p:sp>
      <p:pic>
        <p:nvPicPr>
          <p:cNvPr id="4" name="Content Placeholder 3" descr="Screen Shot 2015-06-04 at 5.40.1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0" b="-816"/>
          <a:stretch/>
        </p:blipFill>
        <p:spPr>
          <a:xfrm>
            <a:off x="466725" y="1647825"/>
            <a:ext cx="9067799" cy="3397783"/>
          </a:xfrm>
        </p:spPr>
      </p:pic>
      <p:sp>
        <p:nvSpPr>
          <p:cNvPr id="5" name="TextBox 4"/>
          <p:cNvSpPr txBox="1"/>
          <p:nvPr/>
        </p:nvSpPr>
        <p:spPr>
          <a:xfrm>
            <a:off x="390525" y="5534025"/>
            <a:ext cx="9144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Feedback projections, especially those further up the hierarchy, are predominantly from deep layers – deep is particularly important for top-down attentional processing..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77125" y="5000625"/>
            <a:ext cx="2083623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Markov et al,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06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 smtClean="0"/>
              <a:t>DeepLeabra</a:t>
            </a:r>
            <a:r>
              <a:rPr lang="en-US" dirty="0" smtClean="0"/>
              <a:t> Predictive Learning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190625"/>
            <a:ext cx="8154689" cy="4495799"/>
          </a:xfrm>
        </p:spPr>
      </p:pic>
      <p:sp>
        <p:nvSpPr>
          <p:cNvPr id="5" name="TextBox 4"/>
          <p:cNvSpPr txBox="1"/>
          <p:nvPr/>
        </p:nvSpPr>
        <p:spPr>
          <a:xfrm>
            <a:off x="771525" y="5838825"/>
            <a:ext cx="8731256" cy="1378043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Predictive learning creates nearly infinite supply of challenging learning problems: can learn a </a:t>
            </a:r>
            <a:r>
              <a:rPr lang="en-US" sz="2200" i="1" dirty="0"/>
              <a:t>lot</a:t>
            </a:r>
            <a:r>
              <a:rPr lang="en-US" sz="2200" dirty="0"/>
              <a:t> about physics and visual structure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Widely exploited idea: Helmholtz, Elman, Hawkins…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Requires encoding of prior context for future </a:t>
            </a:r>
            <a:r>
              <a:rPr lang="en-US" sz="2200" dirty="0" smtClean="0"/>
              <a:t>prediction (SRN)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9112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Brain to the Rescue?</a:t>
            </a:r>
            <a:br>
              <a:rPr lang="en-US" dirty="0" smtClean="0"/>
            </a:br>
            <a:r>
              <a:rPr lang="en-US" sz="2800" dirty="0" smtClean="0"/>
              <a:t>(Sherman &amp; </a:t>
            </a:r>
            <a:r>
              <a:rPr lang="en-US" sz="2800" dirty="0" err="1" smtClean="0"/>
              <a:t>Guillery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466725" y="6372225"/>
            <a:ext cx="9067800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Deep Layers drive thalamus, have strong top-down feedback effects</a:t>
            </a:r>
          </a:p>
          <a:p>
            <a:r>
              <a:rPr lang="en-US" sz="2000" dirty="0" err="1" smtClean="0"/>
              <a:t>Pulvinar</a:t>
            </a:r>
            <a:r>
              <a:rPr lang="en-US" sz="2000" dirty="0" smtClean="0"/>
              <a:t> strongly implicated in visual attention..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7889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 smtClean="0"/>
              <a:t>Cognitively: What is Vision For?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677" r="-386"/>
          <a:stretch/>
        </p:blipFill>
        <p:spPr>
          <a:xfrm>
            <a:off x="619125" y="1495425"/>
            <a:ext cx="4619697" cy="444975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343525" y="5153025"/>
            <a:ext cx="4343400" cy="17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Vision is active, goal-driven, requires iterative, flexible parsing of complex visual scenes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94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Attentional Dynamics</a:t>
            </a:r>
            <a:br>
              <a:rPr lang="en-US" dirty="0" smtClean="0"/>
            </a:br>
            <a:r>
              <a:rPr lang="en-US" sz="2400" dirty="0" smtClean="0"/>
              <a:t>(Reynolds &amp; </a:t>
            </a:r>
            <a:r>
              <a:rPr lang="en-US" sz="2400" dirty="0" err="1" smtClean="0"/>
              <a:t>Heeger</a:t>
            </a:r>
            <a:r>
              <a:rPr lang="en-US" sz="2400" dirty="0" smtClean="0"/>
              <a:t>, 2009; </a:t>
            </a:r>
            <a:r>
              <a:rPr lang="en-US" sz="2400" dirty="0" err="1" smtClean="0"/>
              <a:t>Grossberg</a:t>
            </a:r>
            <a:r>
              <a:rPr lang="en-US" sz="2400" dirty="0" smtClean="0"/>
              <a:t>, 1999)</a:t>
            </a:r>
            <a:endParaRPr lang="en-US" sz="2400" dirty="0"/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Top-down deep layer</a:t>
            </a:r>
          </a:p>
          <a:p>
            <a:r>
              <a:rPr lang="en-US" dirty="0" smtClean="0"/>
              <a:t>Attentional drive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Layer 6 gain control</a:t>
            </a:r>
          </a:p>
          <a:p>
            <a:r>
              <a:rPr lang="en-US" dirty="0" smtClean="0"/>
              <a:t>(Olsen, </a:t>
            </a:r>
            <a:r>
              <a:rPr lang="en-US" dirty="0" err="1" smtClean="0"/>
              <a:t>Bortone</a:t>
            </a:r>
            <a:r>
              <a:rPr lang="en-US" dirty="0" smtClean="0"/>
              <a:t> et al)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Inputs to Layer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9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0125" y="301626"/>
            <a:ext cx="4760916" cy="889000"/>
          </a:xfrm>
        </p:spPr>
        <p:txBody>
          <a:bodyPr/>
          <a:lstStyle/>
          <a:p>
            <a:r>
              <a:rPr lang="en-US" dirty="0" err="1" smtClean="0"/>
              <a:t>DeepLeabra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74" y="276225"/>
            <a:ext cx="4451727" cy="6946721"/>
          </a:xfrm>
        </p:spPr>
      </p:pic>
      <p:sp>
        <p:nvSpPr>
          <p:cNvPr id="3" name="TextBox 2"/>
          <p:cNvSpPr txBox="1"/>
          <p:nvPr/>
        </p:nvSpPr>
        <p:spPr>
          <a:xfrm>
            <a:off x="4962525" y="1495425"/>
            <a:ext cx="4191000" cy="556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Deep </a:t>
            </a:r>
            <a:r>
              <a:rPr lang="en-US" dirty="0"/>
              <a:t>neocortical layers drive multiplicative attentional modulation, through direct and </a:t>
            </a:r>
            <a:r>
              <a:rPr lang="en-US" dirty="0" err="1"/>
              <a:t>thalamically</a:t>
            </a:r>
            <a:r>
              <a:rPr lang="en-US" dirty="0"/>
              <a:t> mediated </a:t>
            </a:r>
            <a:r>
              <a:rPr lang="en-US" dirty="0" smtClean="0"/>
              <a:t>connections.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Alpha cycle (100msec) provides frame rate for updating of attentional mask, determined by 5ib bursting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EM-like dynamics where superficial network settles within fixed attentional mask, then </a:t>
            </a:r>
            <a:r>
              <a:rPr lang="en-US" dirty="0" err="1" smtClean="0"/>
              <a:t>attn</a:t>
            </a:r>
            <a:r>
              <a:rPr lang="en-US" dirty="0" smtClean="0"/>
              <a:t> mask is updated..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5ib also drives feedforward TRC </a:t>
            </a:r>
            <a:r>
              <a:rPr lang="en-US" dirty="0" err="1" smtClean="0"/>
              <a:t>prjn</a:t>
            </a:r>
            <a:r>
              <a:rPr lang="en-US" dirty="0" smtClean="0"/>
              <a:t>: plus phase clamp of TRC-based </a:t>
            </a:r>
            <a:r>
              <a:rPr lang="en-US" dirty="0" err="1" smtClean="0"/>
              <a:t>autoencoder</a:t>
            </a:r>
            <a:r>
              <a:rPr lang="en-US" dirty="0" smtClean="0"/>
              <a:t> (local learning signals)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6cc context provides SRN-like temporal context information for predictive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6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Mysteries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770066"/>
            <a:ext cx="9067799" cy="5211759"/>
          </a:xfrm>
        </p:spPr>
        <p:txBody>
          <a:bodyPr/>
          <a:lstStyle/>
          <a:p>
            <a:r>
              <a:rPr lang="en-US" dirty="0" smtClean="0"/>
              <a:t>Why does higher-order thalamus have a few strong driver inputs, and far more weaker ones?</a:t>
            </a:r>
          </a:p>
          <a:p>
            <a:r>
              <a:rPr lang="en-US" dirty="0" smtClean="0"/>
              <a:t>Why are these drivers non-plastic? </a:t>
            </a:r>
            <a:r>
              <a:rPr lang="en-US" dirty="0"/>
              <a:t> </a:t>
            </a:r>
            <a:r>
              <a:rPr lang="en-US" dirty="0" smtClean="0"/>
              <a:t>How can cortex learn if thalamus does not?</a:t>
            </a:r>
          </a:p>
          <a:p>
            <a:pPr lvl="1"/>
            <a:r>
              <a:rPr lang="en-US" dirty="0" smtClean="0"/>
              <a:t>TRC as auto-encoder: FF drivers provide “plus phase” training signal, as fixed </a:t>
            </a:r>
            <a:r>
              <a:rPr lang="en-US" dirty="0" err="1" smtClean="0"/>
              <a:t>xform</a:t>
            </a:r>
            <a:r>
              <a:rPr lang="en-US" dirty="0" smtClean="0"/>
              <a:t> of input layer</a:t>
            </a:r>
          </a:p>
          <a:p>
            <a:r>
              <a:rPr lang="en-US" dirty="0" smtClean="0"/>
              <a:t>What </a:t>
            </a:r>
            <a:r>
              <a:rPr lang="en-US" dirty="0"/>
              <a:t>is function of the alpha rhythm (10Hz</a:t>
            </a:r>
            <a:r>
              <a:rPr lang="en-US" dirty="0" smtClean="0"/>
              <a:t>), which predominates in deep layers and thalamus?</a:t>
            </a:r>
          </a:p>
          <a:p>
            <a:pPr lvl="1"/>
            <a:r>
              <a:rPr lang="en-US" dirty="0" smtClean="0"/>
              <a:t>EM outer loop, defines minus-plus learning frame</a:t>
            </a:r>
            <a:endParaRPr lang="en-US" dirty="0"/>
          </a:p>
          <a:p>
            <a:pPr marL="10791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40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6" y="2181228"/>
            <a:ext cx="4039667" cy="4343399"/>
          </a:xfrm>
        </p:spPr>
      </p:pic>
      <p:sp>
        <p:nvSpPr>
          <p:cNvPr id="5" name="TextBox 4"/>
          <p:cNvSpPr txBox="1"/>
          <p:nvPr/>
        </p:nvSpPr>
        <p:spPr>
          <a:xfrm>
            <a:off x="4962525" y="2257427"/>
            <a:ext cx="4495800" cy="1023049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3200" dirty="0"/>
              <a:t>Really is a standard auto-encoder!</a:t>
            </a:r>
          </a:p>
        </p:txBody>
      </p:sp>
    </p:spTree>
    <p:extLst>
      <p:ext uri="{BB962C8B-B14F-4D97-AF65-F5344CB8AC3E}">
        <p14:creationId xmlns:p14="http://schemas.microsoft.com/office/powerpoint/2010/main" val="3316850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attentional dynamics can pick out figure object against background – motion and binocular depth cues provide figure signal.</a:t>
            </a:r>
          </a:p>
          <a:p>
            <a:r>
              <a:rPr lang="en-US" dirty="0" smtClean="0"/>
              <a:t>TRC auto-encoder on V2, V3 produces some learning benefits.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8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smtClean="0"/>
              <a:t>3D Virtual Reality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343025"/>
            <a:ext cx="6562434" cy="4989513"/>
          </a:xfrm>
        </p:spPr>
      </p:pic>
      <p:pic>
        <p:nvPicPr>
          <p:cNvPr id="5" name="Picture 4" descr="Screen Shot 2015-06-10 at 11.18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5" y="5000625"/>
            <a:ext cx="364135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5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smtClean="0"/>
              <a:t>Very Preliminary Results..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5" y="1419225"/>
            <a:ext cx="5275256" cy="4989513"/>
          </a:xfrm>
        </p:spPr>
      </p:pic>
      <p:sp>
        <p:nvSpPr>
          <p:cNvPr id="5" name="TextBox 4"/>
          <p:cNvSpPr txBox="1"/>
          <p:nvPr/>
        </p:nvSpPr>
        <p:spPr>
          <a:xfrm>
            <a:off x="619125" y="6677025"/>
            <a:ext cx="89154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50 objects against complex backgrounds..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271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Auto-Encoder over Time: </a:t>
            </a:r>
            <a:br>
              <a:rPr lang="en-US" dirty="0" smtClean="0"/>
            </a:br>
            <a:r>
              <a:rPr lang="en-US" dirty="0" smtClean="0"/>
              <a:t>Predictive Learning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54" y="1680642"/>
            <a:ext cx="9067799" cy="24112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834" y="4705778"/>
            <a:ext cx="8731256" cy="1696318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Predictive learning creates nearly infinite supply of challenging learning problems: can learn a </a:t>
            </a:r>
            <a:r>
              <a:rPr lang="en-US" sz="2200" i="1" dirty="0"/>
              <a:t>lot</a:t>
            </a:r>
            <a:r>
              <a:rPr lang="en-US" sz="2200" dirty="0"/>
              <a:t> about physics and visual structure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Widely exploited idea: Helmholtz, Elman, Hawkins…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Requires encoding of prior context for future prediction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 err="1"/>
              <a:t>LeabraTI</a:t>
            </a:r>
            <a:r>
              <a:rPr lang="en-US" sz="2200" dirty="0"/>
              <a:t>: temporal integration – also uses deep5b bursting</a:t>
            </a:r>
          </a:p>
        </p:txBody>
      </p:sp>
    </p:spTree>
    <p:extLst>
      <p:ext uri="{BB962C8B-B14F-4D97-AF65-F5344CB8AC3E}">
        <p14:creationId xmlns:p14="http://schemas.microsoft.com/office/powerpoint/2010/main" val="3635414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Auto-Encoding Supports Figure-Ground Segregation</a:t>
            </a:r>
            <a:endParaRPr lang="en-US" dirty="0"/>
          </a:p>
        </p:txBody>
      </p:sp>
      <p:pic>
        <p:nvPicPr>
          <p:cNvPr id="4" name="Content Placeholder 3" descr="fig_objrec_ti_fffb_batch_results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7" r="-489"/>
          <a:stretch/>
        </p:blipFill>
        <p:spPr>
          <a:xfrm>
            <a:off x="771528" y="1876427"/>
            <a:ext cx="4410239" cy="4989513"/>
          </a:xfrm>
        </p:spPr>
      </p:pic>
      <p:sp>
        <p:nvSpPr>
          <p:cNvPr id="5" name="TextBox 4"/>
          <p:cNvSpPr txBox="1"/>
          <p:nvPr/>
        </p:nvSpPr>
        <p:spPr>
          <a:xfrm>
            <a:off x="5267325" y="2714625"/>
            <a:ext cx="4343400" cy="2526202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 err="1"/>
              <a:t>Bg</a:t>
            </a:r>
            <a:r>
              <a:rPr lang="en-US" sz="2400" dirty="0"/>
              <a:t> = backgrounds present</a:t>
            </a:r>
          </a:p>
          <a:p>
            <a:r>
              <a:rPr lang="en-US" sz="2400" dirty="0"/>
              <a:t>No </a:t>
            </a:r>
            <a:r>
              <a:rPr lang="en-US" sz="2400" dirty="0" err="1"/>
              <a:t>Bg</a:t>
            </a:r>
            <a:r>
              <a:rPr lang="en-US" sz="2400" dirty="0"/>
              <a:t> = Not</a:t>
            </a:r>
          </a:p>
          <a:p>
            <a:endParaRPr lang="en-US" sz="2400" dirty="0"/>
          </a:p>
          <a:p>
            <a:r>
              <a:rPr lang="en-US" sz="2400" dirty="0"/>
              <a:t>Differential advantage for backgrounds present case</a:t>
            </a:r>
          </a:p>
          <a:p>
            <a:r>
              <a:rPr lang="en-US" sz="2400" dirty="0" smtClean="0"/>
              <a:t>of TI = Temporal Integration = predictive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0785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smtClean="0"/>
              <a:t>Full Brain Interactions: OFC, FEF..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213738"/>
            <a:ext cx="6781799" cy="6168600"/>
          </a:xfrm>
        </p:spPr>
      </p:pic>
    </p:spTree>
    <p:extLst>
      <p:ext uri="{BB962C8B-B14F-4D97-AF65-F5344CB8AC3E}">
        <p14:creationId xmlns:p14="http://schemas.microsoft.com/office/powerpoint/2010/main" val="235963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301625"/>
            <a:ext cx="9296399" cy="1262063"/>
          </a:xfrm>
        </p:spPr>
        <p:txBody>
          <a:bodyPr/>
          <a:lstStyle/>
          <a:p>
            <a:r>
              <a:rPr lang="en-US" sz="4000" dirty="0" smtClean="0"/>
              <a:t>Recurrent Processing -&gt; Consciousness</a:t>
            </a:r>
            <a:br>
              <a:rPr lang="en-US" sz="40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Lamme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800225"/>
            <a:ext cx="4191393" cy="3078159"/>
          </a:xfrm>
        </p:spPr>
      </p:pic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6325" y="1800225"/>
            <a:ext cx="4419600" cy="308054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Content Placeholder 2"/>
          <p:cNvSpPr>
            <a:spLocks noGrp="1"/>
          </p:cNvSpPr>
          <p:nvPr/>
        </p:nvSpPr>
        <p:spPr bwMode="auto">
          <a:xfrm>
            <a:off x="542925" y="5153025"/>
            <a:ext cx="8839200" cy="2133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Unitary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Recurrence coordinates all areas on one thing (emerges via popular vote)</a:t>
            </a:r>
            <a:endParaRPr lang="en-US" sz="2000" dirty="0"/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Functional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	Helps organize, prioritize behavior – “focusing” key for difficult problems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</a:t>
            </a:r>
            <a:r>
              <a:rPr lang="en-US" sz="2000" i="1" dirty="0"/>
              <a:t>F</a:t>
            </a:r>
            <a:r>
              <a:rPr lang="en-US" sz="2000" i="1" dirty="0" smtClean="0"/>
              <a:t>lows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Temporal dynamics and information processing (multi-step cognition)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991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Recurrent dynamics / consciousness supports goal-driven top-down interaction with bottom-up visual processing: </a:t>
            </a:r>
          </a:p>
          <a:p>
            <a:r>
              <a:rPr lang="en-US" dirty="0" smtClean="0"/>
              <a:t>Bonus: Biological error-driven learning can use recurrent connectivity to communicate gradients</a:t>
            </a:r>
          </a:p>
          <a:p>
            <a:r>
              <a:rPr lang="en-US" dirty="0" smtClean="0"/>
              <a:t>Superficial cortical layers = basic Hopfield / Boltzmann style recurrent network</a:t>
            </a:r>
          </a:p>
          <a:p>
            <a:r>
              <a:rPr lang="en-US" dirty="0" smtClean="0"/>
              <a:t>Deep cortical layers &amp; thalamus = specialized attentional network, key for robust, flexible </a:t>
            </a:r>
            <a:r>
              <a:rPr lang="en-US" dirty="0" err="1" smtClean="0"/>
              <a:t>attn</a:t>
            </a:r>
            <a:endParaRPr lang="en-US" dirty="0" smtClean="0"/>
          </a:p>
          <a:p>
            <a:pPr lvl="1"/>
            <a:r>
              <a:rPr lang="en-US" dirty="0" smtClean="0"/>
              <a:t>Also </a:t>
            </a:r>
            <a:r>
              <a:rPr lang="en-US" dirty="0" err="1" smtClean="0"/>
              <a:t>thalamically</a:t>
            </a:r>
            <a:r>
              <a:rPr lang="en-US" dirty="0" smtClean="0"/>
              <a:t>-driven auto-encoder for each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7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Recurrent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Computationally much slower than feedforward</a:t>
            </a:r>
          </a:p>
          <a:p>
            <a:pPr lvl="1"/>
            <a:r>
              <a:rPr lang="en-US" dirty="0" smtClean="0"/>
              <a:t>~100 cycles per input image, 2x+ connections..</a:t>
            </a:r>
          </a:p>
          <a:p>
            <a:pPr lvl="1"/>
            <a:r>
              <a:rPr lang="en-US" dirty="0" smtClean="0"/>
              <a:t>Not applicable to </a:t>
            </a:r>
            <a:r>
              <a:rPr lang="en-US" dirty="0" err="1" smtClean="0"/>
              <a:t>ImageNet</a:t>
            </a:r>
            <a:r>
              <a:rPr lang="en-US" dirty="0" smtClean="0"/>
              <a:t> scale at this point</a:t>
            </a:r>
          </a:p>
          <a:p>
            <a:pPr lvl="1"/>
            <a:r>
              <a:rPr lang="en-US" dirty="0" smtClean="0"/>
              <a:t>Could really use fast specialized hardware!            (“if I only had a brain…”)</a:t>
            </a:r>
          </a:p>
          <a:p>
            <a:pPr lvl="1"/>
            <a:r>
              <a:rPr lang="en-US" dirty="0" smtClean="0"/>
              <a:t>But algorithms are under rapid development.. </a:t>
            </a:r>
          </a:p>
          <a:p>
            <a:pPr marL="576084" lvl="1" indent="0">
              <a:buNone/>
            </a:pPr>
            <a:endParaRPr lang="en-US" dirty="0" smtClean="0"/>
          </a:p>
          <a:p>
            <a:r>
              <a:rPr lang="en-US" dirty="0" smtClean="0"/>
              <a:t>Much more complex dynamics: learning problem is much more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6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Problem or Many?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segmentation, scene recognition, object recognition, scene scanning.. typically solved separately in machine vision(?)</a:t>
            </a:r>
          </a:p>
          <a:p>
            <a:r>
              <a:rPr lang="en-US" dirty="0" smtClean="0"/>
              <a:t>Brain appears to use a single integrated bidirectional / attentional network to solve all of these problems together</a:t>
            </a:r>
          </a:p>
          <a:p>
            <a:r>
              <a:rPr lang="en-US" dirty="0" smtClean="0"/>
              <a:t>Object vs. scene is arbitrary – complex objects are “scenes” – need active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0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343025"/>
            <a:ext cx="4618831" cy="5517867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err="1"/>
              <a:t>Tren</a:t>
            </a:r>
            <a:r>
              <a:rPr lang="en-US" sz="2200" dirty="0"/>
              <a:t> Huang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Dave </a:t>
            </a:r>
            <a:r>
              <a:rPr lang="en-US" sz="2200" dirty="0" err="1"/>
              <a:t>Jilk</a:t>
            </a:r>
            <a:r>
              <a:rPr lang="en-US" sz="2200" dirty="0"/>
              <a:t> (</a:t>
            </a:r>
            <a:r>
              <a:rPr lang="en-US" sz="2200" dirty="0" err="1"/>
              <a:t>eCortex</a:t>
            </a:r>
            <a:r>
              <a:rPr lang="en-US" sz="2200" dirty="0"/>
              <a:t>)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Nick </a:t>
            </a:r>
            <a:r>
              <a:rPr lang="en-US" sz="2200" dirty="0" err="1"/>
              <a:t>Ketz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Trent </a:t>
            </a:r>
            <a:r>
              <a:rPr lang="en-US" sz="2200" dirty="0" err="1"/>
              <a:t>Kriete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Brian Mingus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Wolfgang Pauli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Sergio </a:t>
            </a:r>
            <a:r>
              <a:rPr lang="en-US" sz="2200" dirty="0" err="1"/>
              <a:t>Verduzco</a:t>
            </a:r>
            <a:r>
              <a:rPr lang="en-US" sz="2200" dirty="0"/>
              <a:t>-Flores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 smtClean="0"/>
              <a:t>Wyatte</a:t>
            </a:r>
            <a:endParaRPr lang="en-US" sz="2200" dirty="0" smtClean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smtClean="0"/>
              <a:t>Maryam </a:t>
            </a:r>
            <a:r>
              <a:rPr lang="en-US" sz="2200" dirty="0" err="1" smtClean="0"/>
              <a:t>Zolfaghar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1815286"/>
            <a:ext cx="4286448" cy="451039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McKenna </a:t>
            </a:r>
            <a:r>
              <a:rPr lang="en-US" sz="260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&amp; </a:t>
            </a:r>
            <a:r>
              <a:rPr lang="en-US" sz="2600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Bello</a:t>
            </a:r>
            <a:endParaRPr lang="en-US" sz="2600" dirty="0">
              <a:solidFill>
                <a:srgbClr val="000000"/>
              </a:solidFill>
              <a:ea typeface="Arial Unicode MS" pitchFamily="-65" charset="0"/>
              <a:cs typeface="Arial Unicode MS" pitchFamily="-65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050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9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Synaptic Plasticity: XCAL Model</a:t>
            </a:r>
            <a:br>
              <a:rPr lang="en-US" dirty="0" smtClean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691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Threshold = Medium Term Synaptic Activity (Error-Driven)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dW</a:t>
            </a:r>
            <a:r>
              <a:rPr lang="en-US" sz="3200" dirty="0" smtClean="0"/>
              <a:t> = Outcome – Expectation = &lt;</a:t>
            </a:r>
            <a:r>
              <a:rPr lang="en-US" sz="3200" dirty="0" err="1" smtClean="0"/>
              <a:t>xy</a:t>
            </a:r>
            <a:r>
              <a:rPr lang="en-US" sz="3200" dirty="0" smtClean="0"/>
              <a:t>&gt;</a:t>
            </a:r>
            <a:r>
              <a:rPr lang="en-US" sz="3200" baseline="-25000" dirty="0" smtClean="0"/>
              <a:t>s</a:t>
            </a:r>
            <a:r>
              <a:rPr lang="en-US" sz="3200" dirty="0" smtClean="0"/>
              <a:t> - &lt;</a:t>
            </a:r>
            <a:r>
              <a:rPr lang="en-US" sz="3200" dirty="0" err="1" smtClean="0"/>
              <a:t>xy</a:t>
            </a:r>
            <a:r>
              <a:rPr lang="en-US" sz="3200" dirty="0" smtClean="0"/>
              <a:t>&gt;</a:t>
            </a:r>
            <a:r>
              <a:rPr lang="en-US" sz="3200" baseline="-25000" dirty="0" smtClean="0"/>
              <a:t>m</a:t>
            </a:r>
            <a:endParaRPr lang="en-U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224688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43" y="307979"/>
            <a:ext cx="9069386" cy="1250950"/>
          </a:xfrm>
          <a:ln/>
        </p:spPr>
        <p:txBody>
          <a:bodyPr tIns="38791"/>
          <a:lstStyle/>
          <a:p>
            <a:pPr>
              <a:tabLst>
                <a:tab pos="723600" algn="l"/>
                <a:tab pos="1447196" algn="l"/>
                <a:tab pos="2170800" algn="l"/>
                <a:tab pos="2894399" algn="l"/>
                <a:tab pos="3617998" algn="l"/>
                <a:tab pos="4341600" algn="l"/>
                <a:tab pos="5065199" algn="l"/>
                <a:tab pos="5788799" algn="l"/>
                <a:tab pos="6512398" algn="l"/>
                <a:tab pos="7235999" algn="l"/>
                <a:tab pos="7959599" algn="l"/>
                <a:tab pos="8683198" algn="l"/>
              </a:tabLst>
            </a:pPr>
            <a:r>
              <a:rPr lang="en-US" dirty="0" smtClean="0"/>
              <a:t>“</a:t>
            </a:r>
            <a:r>
              <a:rPr lang="en-US" dirty="0" err="1"/>
              <a:t>Allosteric</a:t>
            </a:r>
            <a:r>
              <a:rPr lang="en-US" dirty="0"/>
              <a:t>” NMDA</a:t>
            </a:r>
            <a:r>
              <a:rPr lang="en-US" dirty="0" smtClean="0"/>
              <a:t> Captures STDP</a:t>
            </a:r>
            <a:br>
              <a:rPr lang="en-US" dirty="0" smtClean="0"/>
            </a:br>
            <a:r>
              <a:rPr lang="en-US" sz="3100" dirty="0"/>
              <a:t>(including higher-order and time integration effects)</a:t>
            </a:r>
            <a:endParaRPr 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43" y="1770063"/>
            <a:ext cx="9069386" cy="4900612"/>
          </a:xfrm>
          <a:ln/>
        </p:spPr>
        <p:txBody>
          <a:bodyPr/>
          <a:lstStyle/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243" y="1770067"/>
            <a:ext cx="3695699" cy="310239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" name="Picture 6" descr="fig_urakubo_et_al_triple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407" y="1770063"/>
            <a:ext cx="4681218" cy="5343419"/>
          </a:xfrm>
          <a:prstGeom prst="rect">
            <a:avLst/>
          </a:prstGeom>
        </p:spPr>
      </p:pic>
      <p:pic>
        <p:nvPicPr>
          <p:cNvPr id="8" name="Picture 7" descr="fig_urakubo_et_al_qua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642" y="4957869"/>
            <a:ext cx="2268533" cy="236759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275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Differences from HTM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Dendritic spines linearize neuron behavior (Araya, </a:t>
            </a:r>
            <a:r>
              <a:rPr lang="en-US" dirty="0" err="1" smtClean="0"/>
              <a:t>Eisenthal</a:t>
            </a:r>
            <a:r>
              <a:rPr lang="en-US" dirty="0" smtClean="0"/>
              <a:t>, </a:t>
            </a:r>
            <a:r>
              <a:rPr lang="en-US" dirty="0" err="1" smtClean="0"/>
              <a:t>Yuste</a:t>
            </a:r>
            <a:r>
              <a:rPr lang="en-US" dirty="0" smtClean="0"/>
              <a:t>, 2006)</a:t>
            </a:r>
          </a:p>
          <a:p>
            <a:pPr lvl="1"/>
            <a:r>
              <a:rPr lang="en-US" dirty="0" smtClean="0"/>
              <a:t>Point neurons!  They work! (but we do take advantage of differential strength for diff </a:t>
            </a:r>
            <a:r>
              <a:rPr lang="en-US" dirty="0" err="1" smtClean="0"/>
              <a:t>prjns</a:t>
            </a:r>
            <a:r>
              <a:rPr lang="en-US" dirty="0" smtClean="0"/>
              <a:t>)</a:t>
            </a:r>
          </a:p>
          <a:p>
            <a:r>
              <a:rPr lang="en-US" dirty="0" smtClean="0"/>
              <a:t>Error-driven learning and graded bidirectional constraint satisfaction vs. discrete coincidence detection and discrete activations</a:t>
            </a:r>
          </a:p>
          <a:p>
            <a:r>
              <a:rPr lang="en-US" dirty="0" smtClean="0"/>
              <a:t>More differentiated laminar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542035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the Targets Come From?</a:t>
            </a:r>
            <a:endParaRPr lang="en-US" dirty="0"/>
          </a:p>
        </p:txBody>
      </p:sp>
      <p:pic>
        <p:nvPicPr>
          <p:cNvPr id="4" name="Content Placeholder 3" descr="fig_expect_outcome_err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r="-847"/>
          <a:stretch/>
        </p:blipFill>
        <p:spPr>
          <a:xfrm>
            <a:off x="1154515" y="1770066"/>
            <a:ext cx="7792959" cy="4989513"/>
          </a:xfrm>
        </p:spPr>
      </p:pic>
    </p:spTree>
    <p:extLst>
      <p:ext uri="{BB962C8B-B14F-4D97-AF65-F5344CB8AC3E}">
        <p14:creationId xmlns:p14="http://schemas.microsoft.com/office/powerpoint/2010/main" val="46016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Recurrent dynamics / consciousness supports goal-driven top-down interaction with bottom-up visual processing: How to capture in a model?</a:t>
            </a:r>
          </a:p>
          <a:p>
            <a:r>
              <a:rPr lang="en-US" dirty="0" smtClean="0"/>
              <a:t>Bonus: Biological error-driven learning can use recurrent connectivity to communicate gradients</a:t>
            </a:r>
          </a:p>
          <a:p>
            <a:r>
              <a:rPr lang="en-US" dirty="0" smtClean="0"/>
              <a:t>Superficial cortical layers = basic Hopfield / Boltzmann style recurrent network</a:t>
            </a:r>
          </a:p>
          <a:p>
            <a:r>
              <a:rPr lang="en-US" dirty="0" smtClean="0"/>
              <a:t>Deep cortical layers &amp; thalamus = specialized attentional network, key for robust, flexible </a:t>
            </a:r>
            <a:r>
              <a:rPr lang="en-US" dirty="0" err="1" smtClean="0"/>
              <a:t>attn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06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Bootstrap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How do the high-level “outputs” get active?</a:t>
            </a:r>
          </a:p>
          <a:p>
            <a:pPr lvl="1"/>
            <a:r>
              <a:rPr lang="en-US" dirty="0" smtClean="0"/>
              <a:t>From a sensory modality (e.g., auditory input)</a:t>
            </a:r>
          </a:p>
          <a:p>
            <a:pPr lvl="1"/>
            <a:r>
              <a:rPr lang="en-US" dirty="0" smtClean="0"/>
              <a:t>Infinite regress: need high-level training of that!</a:t>
            </a:r>
          </a:p>
          <a:p>
            <a:pPr lvl="1"/>
            <a:r>
              <a:rPr lang="en-US" dirty="0" smtClean="0"/>
              <a:t>Solution: need to bootstrap our way up to multi-modal mutual-training systems (c.f., Becker, de Sa)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 smtClean="0"/>
              <a:t>Now we just need a way for sensory modalities to train themselves…  and </a:t>
            </a:r>
            <a:r>
              <a:rPr lang="en-US" dirty="0" err="1" smtClean="0"/>
              <a:t>Hebbian</a:t>
            </a:r>
            <a:r>
              <a:rPr lang="en-US" dirty="0" smtClean="0"/>
              <a:t> learning isn’t up to the task.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1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_leabra_deep5aed_multi_modal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5" r="-764"/>
          <a:stretch/>
        </p:blipFill>
        <p:spPr>
          <a:xfrm>
            <a:off x="1228728" y="657229"/>
            <a:ext cx="7501159" cy="6319321"/>
          </a:xfrm>
        </p:spPr>
      </p:pic>
    </p:spTree>
    <p:extLst>
      <p:ext uri="{BB962C8B-B14F-4D97-AF65-F5344CB8AC3E}">
        <p14:creationId xmlns:p14="http://schemas.microsoft.com/office/powerpoint/2010/main" val="28887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886325" y="1952626"/>
            <a:ext cx="4495800" cy="460923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Each layer learns by auto-encoding the layer below (c.f., restricted Boltzmann machines)</a:t>
            </a:r>
          </a:p>
          <a:p>
            <a:endParaRPr lang="en-US" sz="2400" dirty="0"/>
          </a:p>
          <a:p>
            <a:r>
              <a:rPr lang="en-US" sz="2400" dirty="0"/>
              <a:t>Plus phase target: Deep layer 5b neocortical neurons (intrinsic bursting, 10Hz alpha rhythm): drivers of thalamic relay cell (TRC) firing at next feedforward layer (Sherman &amp; </a:t>
            </a:r>
            <a:r>
              <a:rPr lang="en-US" sz="2400" dirty="0" err="1"/>
              <a:t>Guillery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Minus phase: weaker but much more numerous layer 6 -&gt; TRC</a:t>
            </a:r>
          </a:p>
        </p:txBody>
      </p:sp>
    </p:spTree>
    <p:extLst>
      <p:ext uri="{BB962C8B-B14F-4D97-AF65-F5344CB8AC3E}">
        <p14:creationId xmlns:p14="http://schemas.microsoft.com/office/powerpoint/2010/main" val="367661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733925" y="1952626"/>
            <a:ext cx="4876800" cy="4658435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Automatic, internal – / + phases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deep5b bursting = amplification of error signals – each layer has own local error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Encoding is done on reduced, transformed version of prior layer -&gt; greater abstraction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Full bidirectional constraint satisfaction across network contributes to minus phase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i="1" dirty="0"/>
              <a:t>and</a:t>
            </a:r>
            <a:r>
              <a:rPr lang="en-US" sz="2400" dirty="0"/>
              <a:t> plus phase: supports both local and distal learning</a:t>
            </a:r>
          </a:p>
        </p:txBody>
      </p:sp>
    </p:spTree>
    <p:extLst>
      <p:ext uri="{BB962C8B-B14F-4D97-AF65-F5344CB8AC3E}">
        <p14:creationId xmlns:p14="http://schemas.microsoft.com/office/powerpoint/2010/main" val="203226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733925" y="1952626"/>
            <a:ext cx="4876800" cy="3914890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b="1" dirty="0"/>
              <a:t>Each layer is more strongly constrained – should improve generalization and overall robustness – e.g., object recognition operates on “2.5d sketch” of visual world, not just on pixels or </a:t>
            </a:r>
            <a:r>
              <a:rPr lang="en-US" sz="2400" b="1" dirty="0" err="1"/>
              <a:t>gabor</a:t>
            </a:r>
            <a:r>
              <a:rPr lang="en-US" sz="2400" b="1" dirty="0"/>
              <a:t> </a:t>
            </a:r>
            <a:r>
              <a:rPr lang="en-US" sz="2400" b="1" dirty="0" smtClean="0"/>
              <a:t>jets</a:t>
            </a:r>
          </a:p>
          <a:p>
            <a:pPr marL="342794" indent="-342794">
              <a:buSzPct val="100000"/>
              <a:buFontTx/>
              <a:buChar char="-"/>
            </a:pPr>
            <a:endParaRPr lang="en-US" sz="2400" b="1" dirty="0"/>
          </a:p>
          <a:p>
            <a:pPr marL="342794" indent="-342794">
              <a:buSzPct val="100000"/>
              <a:buFontTx/>
              <a:buChar char="-"/>
            </a:pPr>
            <a:r>
              <a:rPr lang="en-US" sz="2400" b="1" dirty="0" smtClean="0"/>
              <a:t>Fixes “adversarial image” problem?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7753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: Learning Through Time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53" y="1844451"/>
            <a:ext cx="9067799" cy="48407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2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TI: Key Biological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Alpha </a:t>
            </a:r>
            <a:r>
              <a:rPr lang="en-US" sz="2000" dirty="0" err="1"/>
              <a:t>freq</a:t>
            </a:r>
            <a:r>
              <a:rPr lang="en-US" sz="2000" dirty="0"/>
              <a:t> dominant in deep layers (e.g., Buffalo et al, 2011).</a:t>
            </a:r>
          </a:p>
          <a:p>
            <a:r>
              <a:rPr lang="en-US" sz="2000" dirty="0"/>
              <a:t>Sustained auditory tones discretized into alpha “packets” </a:t>
            </a:r>
            <a:r>
              <a:rPr lang="en-US" sz="1800" dirty="0"/>
              <a:t>(</a:t>
            </a:r>
            <a:r>
              <a:rPr lang="en-US" sz="1800" dirty="0" err="1"/>
              <a:t>Luczak</a:t>
            </a:r>
            <a:r>
              <a:rPr lang="en-US" sz="1800" dirty="0"/>
              <a:t> et al, 2013)</a:t>
            </a:r>
          </a:p>
          <a:p>
            <a:r>
              <a:rPr lang="en-US" sz="2000" dirty="0"/>
              <a:t>Many indications of discretization in perception (Van </a:t>
            </a:r>
            <a:r>
              <a:rPr lang="en-US" sz="2000" dirty="0" err="1"/>
              <a:t>Rullen</a:t>
            </a:r>
            <a:r>
              <a:rPr lang="en-US" sz="2000" dirty="0"/>
              <a:t> &amp; Koch, 2003)</a:t>
            </a:r>
          </a:p>
          <a:p>
            <a:r>
              <a:rPr lang="en-US" sz="2000" dirty="0"/>
              <a:t>Predictive coding during saccades</a:t>
            </a:r>
          </a:p>
          <a:p>
            <a:endParaRPr lang="en-US" sz="2000" dirty="0"/>
          </a:p>
          <a:p>
            <a:pPr marL="107916" indent="0">
              <a:buNone/>
            </a:pPr>
            <a:r>
              <a:rPr lang="en-US" sz="2000" dirty="0"/>
              <a:t>Deep5b alpha bursting to a continuous auditory tone (</a:t>
            </a:r>
            <a:r>
              <a:rPr lang="en-US" sz="2000" dirty="0" err="1"/>
              <a:t>Luczak</a:t>
            </a:r>
            <a:r>
              <a:rPr lang="en-US" sz="2000" dirty="0"/>
              <a:t> et al, 2013):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6" y="4543425"/>
            <a:ext cx="9228158" cy="23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Application: Learning Early Visual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20" y="1800228"/>
            <a:ext cx="3650391" cy="4989513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8728" y="1800228"/>
            <a:ext cx="3409181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0326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2028828"/>
            <a:ext cx="8077200" cy="4684516"/>
          </a:xfrm>
        </p:spPr>
      </p:pic>
      <p:sp>
        <p:nvSpPr>
          <p:cNvPr id="3" name="TextBox 2"/>
          <p:cNvSpPr txBox="1"/>
          <p:nvPr/>
        </p:nvSpPr>
        <p:spPr>
          <a:xfrm>
            <a:off x="1076325" y="6829425"/>
            <a:ext cx="80772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Generalization of </a:t>
            </a:r>
            <a:r>
              <a:rPr lang="en-US" sz="2000" i="1" dirty="0" smtClean="0"/>
              <a:t>Recirculation</a:t>
            </a:r>
            <a:r>
              <a:rPr lang="en-US" sz="2000" dirty="0" smtClean="0"/>
              <a:t> (Hinton &amp; McClelland, 1988)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050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9" y="21050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42925" y="5915025"/>
            <a:ext cx="86868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Midpoint integration + symmetry = Contrastive </a:t>
            </a:r>
            <a:r>
              <a:rPr lang="en-US" sz="2400" dirty="0" err="1" smtClean="0"/>
              <a:t>Hebbian</a:t>
            </a:r>
            <a:r>
              <a:rPr lang="en-US" sz="2400" dirty="0" smtClean="0"/>
              <a:t> = DBM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268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1432327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Superficial Attractor / Constraint Satisfaction Network</a:t>
            </a:r>
            <a:endParaRPr lang="en-US" dirty="0"/>
          </a:p>
        </p:txBody>
      </p:sp>
      <p:pic>
        <p:nvPicPr>
          <p:cNvPr id="4" name="Content Placeholder 3" descr="fig_deepleabra_v1_v2_v4_super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" b="-207"/>
          <a:stretch/>
        </p:blipFill>
        <p:spPr>
          <a:xfrm>
            <a:off x="466725" y="2105025"/>
            <a:ext cx="9067799" cy="2517701"/>
          </a:xfrm>
        </p:spPr>
      </p:pic>
      <p:sp>
        <p:nvSpPr>
          <p:cNvPr id="5" name="TextBox 4"/>
          <p:cNvSpPr txBox="1"/>
          <p:nvPr/>
        </p:nvSpPr>
        <p:spPr>
          <a:xfrm>
            <a:off x="466725" y="4924425"/>
            <a:ext cx="9067800" cy="212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Computationally captured by Hopfield / (Deterministic) Boltzmann Machine models..</a:t>
            </a:r>
          </a:p>
          <a:p>
            <a:endParaRPr lang="en-US" sz="2800" dirty="0"/>
          </a:p>
          <a:p>
            <a:r>
              <a:rPr lang="en-US" sz="2800" dirty="0" smtClean="0"/>
              <a:t>Except that cortical pyramidal neurons are only excitatory – need inhibitory interneurons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9893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Leabra</a:t>
            </a:r>
            <a:r>
              <a:rPr lang="en-US" dirty="0" smtClean="0"/>
              <a:t> Biologically-based   Cognitive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724024"/>
            <a:ext cx="4404983" cy="40926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53977" y="1983728"/>
            <a:ext cx="4288405" cy="3530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19125" y="5991228"/>
            <a:ext cx="8823257" cy="1145979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dirty="0" smtClean="0"/>
              <a:t>Same framework accounts for wide range of cognitive neuroscience phenomena: perception, attention, motor control and action selection, learning &amp; memory, language, executive function – </a:t>
            </a:r>
            <a:r>
              <a:rPr lang="en-US" b="1" i="1" dirty="0" smtClean="0"/>
              <a:t>all built out of the same neurons.</a:t>
            </a:r>
          </a:p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4"/>
              </a:rPr>
              <a:t>http://ccnbook.colorado.edu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43925" y="1419225"/>
            <a:ext cx="1005504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LSTM</a:t>
            </a:r>
            <a:endParaRPr lang="en-US" sz="2400" dirty="0"/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 bwMode="auto">
          <a:xfrm flipH="1">
            <a:off x="8467725" y="1862423"/>
            <a:ext cx="578952" cy="69980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35967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9058</TotalTime>
  <Words>1492</Words>
  <Application>Microsoft Macintosh PowerPoint</Application>
  <PresentationFormat>Custom</PresentationFormat>
  <Paragraphs>200</Paragraphs>
  <Slides>47</Slides>
  <Notes>3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Arial Unicode MS</vt:lpstr>
      <vt:lpstr>MS Gothic</vt:lpstr>
      <vt:lpstr>Symbol</vt:lpstr>
      <vt:lpstr>Tahoma</vt:lpstr>
      <vt:lpstr>Times New Roman</vt:lpstr>
      <vt:lpstr>Wingdings</vt:lpstr>
      <vt:lpstr>ror_std_emerbrain</vt:lpstr>
      <vt:lpstr>Biologically-based Error Driven Learning for Deep, Bidirectional Vision</vt:lpstr>
      <vt:lpstr>Cognitively: What is Vision For?</vt:lpstr>
      <vt:lpstr>Recurrent Processing -&gt; Consciousness (Lamme, 2006)</vt:lpstr>
      <vt:lpstr>Outline</vt:lpstr>
      <vt:lpstr>Bidirectional Connections Carry Error Gradients (GeneRec; O’Reilly, 1996)</vt:lpstr>
      <vt:lpstr>Bidirectional Connections Carry Error Gradients (GeneRec; O’Reilly, 1996)</vt:lpstr>
      <vt:lpstr>Activation Diffs Implicitly Compute Derivatives (GeneRec; O’Reilly, 1996)</vt:lpstr>
      <vt:lpstr>Superficial Attractor / Constraint Satisfaction Network</vt:lpstr>
      <vt:lpstr>Leabra Biologically-based   Cognitive Architecture</vt:lpstr>
      <vt:lpstr>Bidirectional Object Recognition (e.g., O’Reilly et al., 2013)</vt:lpstr>
      <vt:lpstr>Benefit of Bidirectionality: Robust to Partial Occlusion</vt:lpstr>
      <vt:lpstr>Human Data (Wyatte et al, 2012)</vt:lpstr>
      <vt:lpstr>The Good News…</vt:lpstr>
      <vt:lpstr>The Bad News…</vt:lpstr>
      <vt:lpstr>DeepLeabra Solution</vt:lpstr>
      <vt:lpstr>DeepLeabra Attentional Dynamics</vt:lpstr>
      <vt:lpstr>Deep Dominates Feedback</vt:lpstr>
      <vt:lpstr>DeepLeabra Predictive Learning</vt:lpstr>
      <vt:lpstr>More Brain to the Rescue? (Sherman &amp; Guillery, 2006)</vt:lpstr>
      <vt:lpstr>Deep Attentional Dynamics (Reynolds &amp; Heeger, 2009; Grossberg, 1999)</vt:lpstr>
      <vt:lpstr>DeepLeabra</vt:lpstr>
      <vt:lpstr>Thalamocortical Mysteries</vt:lpstr>
      <vt:lpstr>Nested Thalamic Auto-Encoders (Deep5aed: Deep5b Auto Error Driven)</vt:lpstr>
      <vt:lpstr>Current Results</vt:lpstr>
      <vt:lpstr>3D Virtual Reality Learning</vt:lpstr>
      <vt:lpstr>Very Preliminary Results..</vt:lpstr>
      <vt:lpstr>Auto-Encoder over Time:  Predictive Learning</vt:lpstr>
      <vt:lpstr>Predictive Auto-Encoding Supports Figure-Ground Segregation</vt:lpstr>
      <vt:lpstr>Full Brain Interactions: OFC, FEF..</vt:lpstr>
      <vt:lpstr>Conclusions</vt:lpstr>
      <vt:lpstr>Problems with Recurrent Connectivity</vt:lpstr>
      <vt:lpstr>One Problem or Many?</vt:lpstr>
      <vt:lpstr>Thanks To</vt:lpstr>
      <vt:lpstr>Extras</vt:lpstr>
      <vt:lpstr>Synaptic Plasticity: XCAL Model (reduction of Urakubo et al, 2008 STDP model)</vt:lpstr>
      <vt:lpstr>Floating Threshold = Medium Term Synaptic Activity (Error-Driven)</vt:lpstr>
      <vt:lpstr>“Allosteric” NMDA Captures STDP (including higher-order and time integration effects)</vt:lpstr>
      <vt:lpstr>Differences from HTM</vt:lpstr>
      <vt:lpstr>Where do the Targets Come From?</vt:lpstr>
      <vt:lpstr>The Bootstrap Solution</vt:lpstr>
      <vt:lpstr>PowerPoint Presentation</vt:lpstr>
      <vt:lpstr>Nested Thalamic Auto-Encoders (Deep5aed: Deep5b Auto Error Driven)</vt:lpstr>
      <vt:lpstr>Nested Thalamic Auto-Encoders (Deep5aed: Deep5b Auto Error Driven)</vt:lpstr>
      <vt:lpstr>Nested Thalamic Auto-Encoders (Deep5aed: Deep5b Auto Error Driven)</vt:lpstr>
      <vt:lpstr>LeabraTI: Learning Through Time</vt:lpstr>
      <vt:lpstr>TI: Key Biological Data</vt:lpstr>
      <vt:lpstr>Test Application: Learning Early Visual Structure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99</cp:revision>
  <dcterms:created xsi:type="dcterms:W3CDTF">2009-03-18T06:10:11Z</dcterms:created>
  <dcterms:modified xsi:type="dcterms:W3CDTF">2016-12-21T04:07:53Z</dcterms:modified>
</cp:coreProperties>
</file>